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ranklin Gothic" panose="020B0604020202020204" charset="0"/>
      <p:bold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2.jp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- Sloshing refers to the motion of a free liquid surface inside its container and is </a:t>
            </a:r>
            <a:r>
              <a:rPr lang="en-US" sz="1400"/>
              <a:t>a complex nonlinear dynamical phenomenon which has a significant influence on the stability of the fluid system.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US" sz="1400"/>
              <a:t>It affects various engineering systems and processes.</a:t>
            </a:r>
            <a:r>
              <a:rPr lang="en-US" sz="1300"/>
              <a:t>such as liquid storage tanks, liquid rocket fuel tanks, molten metal handling in steel plants, robotic handling of liquids, etc.</a:t>
            </a:r>
            <a:endParaRPr sz="1300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US" sz="1400"/>
              <a:t>Previous model-based approaches suffer from Inaccuracies. So, we choose to use Reinforcement Learning methods </a:t>
            </a:r>
            <a:r>
              <a:rPr lang="en-US" sz="1300"/>
              <a:t>which learn models and control actions directly from data and experiments</a:t>
            </a:r>
            <a:endParaRPr sz="130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To use Reinforcement Learning (RL) based control to navigate an Automated Guided Vehicle (AGV) prototype in a 2-D workspace, while minimizing slosh in a liquid payload as well as following a desired path to reach the destination in minimum possible time.</a:t>
            </a:r>
            <a:endParaRPr sz="900"/>
          </a:p>
        </p:txBody>
      </p:sp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6cd1f406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6cd1f406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gf6cd1f4068_1_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6cd1f406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f6cd1f406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gf6cd1f4068_1_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6cd1f4068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6cd1f4068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f6cd1f4068_1_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0" y="0"/>
            <a:ext cx="9152529" cy="736270"/>
          </a:xfrm>
          <a:prstGeom prst="rect">
            <a:avLst/>
          </a:prstGeom>
          <a:gradFill>
            <a:gsLst>
              <a:gs pos="0">
                <a:srgbClr val="166018"/>
              </a:gs>
              <a:gs pos="1000">
                <a:srgbClr val="166018"/>
              </a:gs>
              <a:gs pos="52000">
                <a:srgbClr val="00B0F0"/>
              </a:gs>
              <a:gs pos="100000">
                <a:srgbClr val="17365D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INDIAN INSTITUTE OF TECHNOLOGY ROORKEE</a:t>
            </a:r>
            <a:endParaRPr/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377895" y="-1281"/>
            <a:ext cx="755828" cy="732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006150"/>
            <a:ext cx="9133727" cy="185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Slide">
  <p:cSld name="Content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64285" y="-1480"/>
            <a:ext cx="979715" cy="9613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" name="Google Shape;21;p3"/>
          <p:cNvCxnSpPr/>
          <p:nvPr/>
        </p:nvCxnSpPr>
        <p:spPr>
          <a:xfrm>
            <a:off x="0" y="990600"/>
            <a:ext cx="9144000" cy="0"/>
          </a:xfrm>
          <a:prstGeom prst="straightConnector1">
            <a:avLst/>
          </a:prstGeom>
          <a:noFill/>
          <a:ln w="508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" name="Google Shape;22;p3"/>
          <p:cNvCxnSpPr/>
          <p:nvPr/>
        </p:nvCxnSpPr>
        <p:spPr>
          <a:xfrm>
            <a:off x="0" y="6756400"/>
            <a:ext cx="9144000" cy="0"/>
          </a:xfrm>
          <a:prstGeom prst="straightConnector1">
            <a:avLst/>
          </a:prstGeom>
          <a:noFill/>
          <a:ln w="22225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3" name="Google Shape;2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64197" y="6447291"/>
            <a:ext cx="1666875" cy="198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73072" y="2118212"/>
            <a:ext cx="5321656" cy="3510576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/>
          <p:nvPr/>
        </p:nvSpPr>
        <p:spPr>
          <a:xfrm>
            <a:off x="8382001" y="6607628"/>
            <a:ext cx="762000" cy="198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180654" y="202990"/>
            <a:ext cx="7042080" cy="554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body" idx="1"/>
          </p:nvPr>
        </p:nvSpPr>
        <p:spPr>
          <a:xfrm>
            <a:off x="180653" y="1173984"/>
            <a:ext cx="8768137" cy="5223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 Slide" type="twoTxTwoObj">
  <p:cSld name="TWO_OBJECTS_WITH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73072" y="2118212"/>
            <a:ext cx="5321656" cy="3510576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180654" y="202990"/>
            <a:ext cx="7042080" cy="554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80654" y="1132413"/>
            <a:ext cx="4288604" cy="480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2"/>
          </p:nvPr>
        </p:nvSpPr>
        <p:spPr>
          <a:xfrm>
            <a:off x="180654" y="1613043"/>
            <a:ext cx="4288604" cy="4784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3"/>
          </p:nvPr>
        </p:nvSpPr>
        <p:spPr>
          <a:xfrm>
            <a:off x="4645025" y="1125166"/>
            <a:ext cx="4242121" cy="487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4"/>
          </p:nvPr>
        </p:nvSpPr>
        <p:spPr>
          <a:xfrm>
            <a:off x="4645025" y="1613043"/>
            <a:ext cx="4242121" cy="4784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pic>
        <p:nvPicPr>
          <p:cNvPr id="35" name="Google Shape;3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4285" y="-1480"/>
            <a:ext cx="979715" cy="9613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" name="Google Shape;36;p4"/>
          <p:cNvCxnSpPr/>
          <p:nvPr/>
        </p:nvCxnSpPr>
        <p:spPr>
          <a:xfrm>
            <a:off x="0" y="990600"/>
            <a:ext cx="9144000" cy="0"/>
          </a:xfrm>
          <a:prstGeom prst="straightConnector1">
            <a:avLst/>
          </a:prstGeom>
          <a:noFill/>
          <a:ln w="508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" name="Google Shape;37;p4"/>
          <p:cNvCxnSpPr/>
          <p:nvPr/>
        </p:nvCxnSpPr>
        <p:spPr>
          <a:xfrm>
            <a:off x="0" y="6756400"/>
            <a:ext cx="9144000" cy="0"/>
          </a:xfrm>
          <a:prstGeom prst="straightConnector1">
            <a:avLst/>
          </a:prstGeom>
          <a:noFill/>
          <a:ln w="22225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8" name="Google Shape;38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64197" y="6447291"/>
            <a:ext cx="1666875" cy="198437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4"/>
          <p:cNvSpPr txBox="1"/>
          <p:nvPr/>
        </p:nvSpPr>
        <p:spPr>
          <a:xfrm>
            <a:off x="8382001" y="6607628"/>
            <a:ext cx="762000" cy="198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73072" y="2118212"/>
            <a:ext cx="5321656" cy="3510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4285" y="-1480"/>
            <a:ext cx="979715" cy="9613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" name="Google Shape;43;p5"/>
          <p:cNvCxnSpPr/>
          <p:nvPr/>
        </p:nvCxnSpPr>
        <p:spPr>
          <a:xfrm>
            <a:off x="0" y="990600"/>
            <a:ext cx="9144000" cy="0"/>
          </a:xfrm>
          <a:prstGeom prst="straightConnector1">
            <a:avLst/>
          </a:prstGeom>
          <a:noFill/>
          <a:ln w="508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4" name="Google Shape;44;p5"/>
          <p:cNvCxnSpPr/>
          <p:nvPr/>
        </p:nvCxnSpPr>
        <p:spPr>
          <a:xfrm>
            <a:off x="0" y="6756400"/>
            <a:ext cx="9144000" cy="0"/>
          </a:xfrm>
          <a:prstGeom prst="straightConnector1">
            <a:avLst/>
          </a:prstGeom>
          <a:noFill/>
          <a:ln w="22225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5" name="Google Shape;4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64197" y="6447291"/>
            <a:ext cx="1666875" cy="198437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"/>
          <p:cNvSpPr txBox="1"/>
          <p:nvPr/>
        </p:nvSpPr>
        <p:spPr>
          <a:xfrm>
            <a:off x="8382001" y="6607628"/>
            <a:ext cx="762000" cy="198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st Slide">
  <p:cSld name="Last Slid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/>
        </p:nvSpPr>
        <p:spPr>
          <a:xfrm>
            <a:off x="8382001" y="6607628"/>
            <a:ext cx="762000" cy="198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3363913" y="2971801"/>
            <a:ext cx="2452687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6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50" name="Google Shape;50;p6"/>
          <p:cNvCxnSpPr/>
          <p:nvPr/>
        </p:nvCxnSpPr>
        <p:spPr>
          <a:xfrm>
            <a:off x="3595524" y="3619535"/>
            <a:ext cx="2009553" cy="0"/>
          </a:xfrm>
          <a:prstGeom prst="straightConnector1">
            <a:avLst/>
          </a:prstGeom>
          <a:noFill/>
          <a:ln w="508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JZx17RTfAb8&amp;t=100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BinsonB/nexus_4wd_mecanum_simulato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 idx="4294967295"/>
          </p:nvPr>
        </p:nvSpPr>
        <p:spPr>
          <a:xfrm>
            <a:off x="1069550" y="1725338"/>
            <a:ext cx="72471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b="1"/>
              <a:t>Reinforcement Learning based stabilization of liquid surface in ground vehicle payloads</a:t>
            </a:r>
            <a:endParaRPr sz="28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 b="1"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4294967295"/>
          </p:nvPr>
        </p:nvSpPr>
        <p:spPr>
          <a:xfrm>
            <a:off x="1069520" y="3224241"/>
            <a:ext cx="7247166" cy="423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1"/>
              <a:t>Instructor: </a:t>
            </a:r>
            <a:r>
              <a:rPr lang="en-US" sz="2000"/>
              <a:t>Prof. Sohom Chakrabarty</a:t>
            </a:r>
            <a:endParaRPr sz="2000" i="0" u="none" strike="noStrike" cap="none">
              <a:solidFill>
                <a:schemeClr val="dk1"/>
              </a:solidFill>
            </a:endParaRPr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4294967295"/>
          </p:nvPr>
        </p:nvSpPr>
        <p:spPr>
          <a:xfrm>
            <a:off x="1069520" y="3647611"/>
            <a:ext cx="7247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 b="1"/>
              <a:t>Group Member</a:t>
            </a:r>
            <a:endParaRPr sz="1800" b="1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/>
              <a:t>Keshav Dixit (Enr. no. 18115050)</a:t>
            </a:r>
            <a:endParaRPr sz="18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/>
              <a:t>Kshitij Bithel (Enr. no. 18115053)</a:t>
            </a:r>
            <a:endParaRPr sz="1800"/>
          </a:p>
        </p:txBody>
      </p:sp>
      <p:sp>
        <p:nvSpPr>
          <p:cNvPr id="58" name="Google Shape;58;p7"/>
          <p:cNvSpPr txBox="1">
            <a:spLocks noGrp="1"/>
          </p:cNvSpPr>
          <p:nvPr>
            <p:ph type="body" idx="4294967295"/>
          </p:nvPr>
        </p:nvSpPr>
        <p:spPr>
          <a:xfrm>
            <a:off x="1069520" y="1188537"/>
            <a:ext cx="72471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99"/>
              </a:buClr>
              <a:buSzPts val="2000"/>
              <a:buFont typeface="Arial"/>
              <a:buNone/>
            </a:pPr>
            <a:r>
              <a:rPr lang="en-US" sz="2000" b="1" i="1">
                <a:solidFill>
                  <a:srgbClr val="000099"/>
                </a:solidFill>
              </a:rPr>
              <a:t>EEN-400A BTP</a:t>
            </a:r>
            <a:endParaRPr sz="2000" b="1" i="1" u="none" strike="noStrike" cap="none">
              <a:solidFill>
                <a:srgbClr val="00009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80654" y="202990"/>
            <a:ext cx="7042080" cy="554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MOTIVATION</a:t>
            </a:r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body" idx="1"/>
          </p:nvPr>
        </p:nvSpPr>
        <p:spPr>
          <a:xfrm>
            <a:off x="180650" y="1173979"/>
            <a:ext cx="8768100" cy="27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•"/>
            </a:pP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Sloshing, a complex nonlinear dynamical phenomenon which has a significant influence on the stability of the fluid system.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It affects various engineering systems and processes.</a:t>
            </a:r>
            <a:endParaRPr sz="21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•"/>
            </a:pPr>
            <a:r>
              <a:rPr lang="en-US" sz="2100">
                <a:latin typeface="Calibri"/>
                <a:ea typeface="Calibri"/>
                <a:cs typeface="Calibri"/>
                <a:sym typeface="Calibri"/>
              </a:rPr>
              <a:t>Previous model-based approaches suffer from Inaccuracies. So, we choose to use Reinforcement Learning methods</a:t>
            </a:r>
            <a:endParaRPr/>
          </a:p>
          <a:p>
            <a:pPr marL="17145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/>
          </a:p>
          <a:p>
            <a:pPr marL="17145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/>
          </a:p>
          <a:p>
            <a:pPr marL="17145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500">
              <a:latin typeface="Calibri"/>
              <a:ea typeface="Calibri"/>
              <a:cs typeface="Calibri"/>
              <a:sym typeface="Calibri"/>
            </a:endParaRPr>
          </a:p>
          <a:p>
            <a:pPr marL="17145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3">
            <a:alphaModFix/>
          </a:blip>
          <a:srcRect t="22856" b="15101"/>
          <a:stretch/>
        </p:blipFill>
        <p:spPr>
          <a:xfrm>
            <a:off x="2188025" y="4114800"/>
            <a:ext cx="4572000" cy="21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>
            <a:spLocks noGrp="1"/>
          </p:cNvSpPr>
          <p:nvPr>
            <p:ph type="title"/>
          </p:nvPr>
        </p:nvSpPr>
        <p:spPr>
          <a:xfrm>
            <a:off x="180654" y="202990"/>
            <a:ext cx="7042080" cy="554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OBJECTIVE</a:t>
            </a:r>
            <a:endParaRPr/>
          </a:p>
        </p:txBody>
      </p:sp>
      <p:pic>
        <p:nvPicPr>
          <p:cNvPr id="71" name="Google Shape;7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338" y="3009900"/>
            <a:ext cx="8049325" cy="28735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 txBox="1"/>
          <p:nvPr/>
        </p:nvSpPr>
        <p:spPr>
          <a:xfrm>
            <a:off x="547350" y="1326525"/>
            <a:ext cx="72084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use Reinforcement Learning (RL) based control to navigate an Automated Guided Vehicle (AGV) while minimizing slosh in a liquid payload as well as following a desired path to reach the destination in minimum possible time.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180654" y="202990"/>
            <a:ext cx="7042200" cy="55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METHODOLOGY</a:t>
            </a:r>
            <a:endParaRPr/>
          </a:p>
        </p:txBody>
      </p:sp>
      <p:sp>
        <p:nvSpPr>
          <p:cNvPr id="80" name="Google Shape;80;p10"/>
          <p:cNvSpPr txBox="1"/>
          <p:nvPr/>
        </p:nvSpPr>
        <p:spPr>
          <a:xfrm>
            <a:off x="4912838" y="4762263"/>
            <a:ext cx="4018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latin typeface="Calibri"/>
                <a:ea typeface="Calibri"/>
                <a:cs typeface="Calibri"/>
                <a:sym typeface="Calibri"/>
              </a:rPr>
              <a:t>SLOSH MEASUREMENT TECHNIQUE</a:t>
            </a:r>
            <a:endParaRPr u="sng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1" name="Google Shape;81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575" y="1258025"/>
            <a:ext cx="3710176" cy="19014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0"/>
          <p:cNvSpPr txBox="1"/>
          <p:nvPr/>
        </p:nvSpPr>
        <p:spPr>
          <a:xfrm>
            <a:off x="473575" y="3159500"/>
            <a:ext cx="338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latin typeface="Calibri"/>
                <a:ea typeface="Calibri"/>
                <a:cs typeface="Calibri"/>
                <a:sym typeface="Calibri"/>
              </a:rPr>
              <a:t>REINFORCEMENT LEARNING FRAMEWORK</a:t>
            </a:r>
            <a:endParaRPr u="sng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3" name="Google Shape;83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3575" y="3871650"/>
            <a:ext cx="3380400" cy="190147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0"/>
          <p:cNvSpPr txBox="1"/>
          <p:nvPr/>
        </p:nvSpPr>
        <p:spPr>
          <a:xfrm>
            <a:off x="473575" y="6031950"/>
            <a:ext cx="527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Gazebo Simulation of Robot Navigation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BTP report - Google Slides">
            <a:hlinkClick r:id="" action="ppaction://media"/>
            <a:extLst>
              <a:ext uri="{FF2B5EF4-FFF2-40B4-BE49-F238E27FC236}">
                <a16:creationId xmlns:a16="http://schemas.microsoft.com/office/drawing/2014/main" id="{6832F171-5095-4500-907F-CA13356BD0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08556" y="1695537"/>
            <a:ext cx="4387379" cy="24679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 txBox="1">
            <a:spLocks noGrp="1"/>
          </p:cNvSpPr>
          <p:nvPr>
            <p:ph type="title"/>
          </p:nvPr>
        </p:nvSpPr>
        <p:spPr>
          <a:xfrm>
            <a:off x="180654" y="202990"/>
            <a:ext cx="7042200" cy="55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EXPECTED OUTCOME</a:t>
            </a:r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1"/>
          </p:nvPr>
        </p:nvSpPr>
        <p:spPr>
          <a:xfrm>
            <a:off x="187953" y="1137359"/>
            <a:ext cx="8768100" cy="5223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Working Hardware Prototype of AGV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Reliable Slosh Measurement Sensing Technique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An RL based control model for the AGV capable of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minimising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slosh in payload liquids while following desired 2-D paths</a:t>
            </a:r>
            <a:endParaRPr sz="3700" dirty="0"/>
          </a:p>
        </p:txBody>
      </p:sp>
      <p:pic>
        <p:nvPicPr>
          <p:cNvPr id="92" name="Google Shape;9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8826" y="3268494"/>
            <a:ext cx="5962290" cy="315620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1"/>
          <p:cNvSpPr txBox="1"/>
          <p:nvPr/>
        </p:nvSpPr>
        <p:spPr>
          <a:xfrm>
            <a:off x="1537750" y="6315675"/>
            <a:ext cx="5272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Calibri"/>
                <a:ea typeface="Calibri"/>
                <a:cs typeface="Calibri"/>
                <a:sym typeface="Calibri"/>
              </a:rPr>
              <a:t>Source : </a:t>
            </a:r>
            <a:r>
              <a:rPr lang="en-US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Omron Water Sloshing Suppression Control</a:t>
            </a:r>
            <a:endParaRPr sz="2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 txBox="1">
            <a:spLocks noGrp="1"/>
          </p:cNvSpPr>
          <p:nvPr>
            <p:ph type="title"/>
          </p:nvPr>
        </p:nvSpPr>
        <p:spPr>
          <a:xfrm>
            <a:off x="180654" y="202990"/>
            <a:ext cx="7042200" cy="55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body" idx="1"/>
          </p:nvPr>
        </p:nvSpPr>
        <p:spPr>
          <a:xfrm>
            <a:off x="180654" y="1086426"/>
            <a:ext cx="8768100" cy="5452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[1] H. N. Abramson, “The dynamic behavior of liquids in moving </a:t>
            </a:r>
            <a:r>
              <a:rPr lang="en-US" sz="1900" dirty="0" err="1">
                <a:latin typeface="Calibri"/>
                <a:ea typeface="Calibri"/>
                <a:cs typeface="Calibri"/>
                <a:sym typeface="Calibri"/>
              </a:rPr>
              <a:t>containers,Technical</a:t>
            </a: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 Report, NASA, Washington, DC, USA,” 1966. 	</a:t>
            </a:r>
            <a:endParaRPr sz="19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[2] B. Bandyopadhyay, P. S. Gandhi, and S. </a:t>
            </a:r>
            <a:r>
              <a:rPr lang="en-US" sz="1900" dirty="0" err="1">
                <a:latin typeface="Calibri"/>
                <a:ea typeface="Calibri"/>
                <a:cs typeface="Calibri"/>
                <a:sym typeface="Calibri"/>
              </a:rPr>
              <a:t>Kurode</a:t>
            </a: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, “Sliding Mode Observer Based Sliding Mode Controller for Slosh-Free Motion Through PID Scheme,” IEEE Transactions on Industrial Electronics, vol. 56, no. 9, pp. 3432–3442, 2009</a:t>
            </a:r>
            <a:r>
              <a:rPr lang="en-US" sz="1900">
                <a:latin typeface="Calibri"/>
                <a:ea typeface="Calibri"/>
                <a:cs typeface="Calibri"/>
                <a:sym typeface="Calibri"/>
              </a:rPr>
              <a:t>. </a:t>
            </a:r>
            <a:endParaRPr sz="19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[3] T. Zhang and J. Yang, “Nonlinear dynamics and robust control of sloshing in a tank,” Journal of Vibration and Control, vol. 25, no. 1, pp. 132–140, 2018.</a:t>
            </a:r>
            <a:endParaRPr sz="19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[4] H. Richter, “Motion control of a container with slosh: constrained sliding mode approach,” J. </a:t>
            </a:r>
            <a:r>
              <a:rPr lang="en-US" sz="1900" dirty="0" err="1">
                <a:latin typeface="Calibri"/>
                <a:ea typeface="Calibri"/>
                <a:cs typeface="Calibri"/>
                <a:sym typeface="Calibri"/>
              </a:rPr>
              <a:t>Dyn</a:t>
            </a: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. Syst., Meas., Control, vol. 132, pp. 1–10, 2010.</a:t>
            </a:r>
            <a:endParaRPr sz="19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[5]</a:t>
            </a:r>
            <a:r>
              <a:rPr lang="en-US" sz="1900" dirty="0" err="1">
                <a:latin typeface="Calibri"/>
                <a:ea typeface="Calibri"/>
                <a:cs typeface="Calibri"/>
                <a:sym typeface="Calibri"/>
              </a:rPr>
              <a:t>RBinsonB</a:t>
            </a: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, “GitHub - </a:t>
            </a:r>
            <a:r>
              <a:rPr lang="en-US" sz="1900" dirty="0" err="1">
                <a:latin typeface="Calibri"/>
                <a:ea typeface="Calibri"/>
                <a:cs typeface="Calibri"/>
                <a:sym typeface="Calibri"/>
              </a:rPr>
              <a:t>RBinsonB</a:t>
            </a: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/nexus_4wd_mecanum_simulator: ROS Repository for the robot description and gazebo simulation of the Nexus 4WD </a:t>
            </a:r>
            <a:r>
              <a:rPr lang="en-US" sz="1900" dirty="0" err="1">
                <a:latin typeface="Calibri"/>
                <a:ea typeface="Calibri"/>
                <a:cs typeface="Calibri"/>
                <a:sym typeface="Calibri"/>
              </a:rPr>
              <a:t>Mecanum</a:t>
            </a: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 wheel robot,” GitHub. </a:t>
            </a:r>
            <a:r>
              <a:rPr lang="en-US" sz="19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https://github.com/RBinsonB/nexus_4wd_mecanum_simulator</a:t>
            </a: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.</a:t>
            </a:r>
            <a:endParaRPr sz="1900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ACKNOWLEDGEMENT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latin typeface="Calibri"/>
                <a:ea typeface="Calibri"/>
                <a:cs typeface="Calibri"/>
                <a:sym typeface="Calibri"/>
              </a:rPr>
              <a:t>The Research is supported by ARTPARK @ IISc Bangalore</a:t>
            </a:r>
            <a:endParaRPr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2571299" y="2947250"/>
            <a:ext cx="4001400" cy="7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ITR_PPT_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559</Words>
  <Application>Microsoft Office PowerPoint</Application>
  <PresentationFormat>On-screen Show (4:3)</PresentationFormat>
  <Paragraphs>40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Roboto</vt:lpstr>
      <vt:lpstr>Franklin Gothic</vt:lpstr>
      <vt:lpstr>Times New Roman</vt:lpstr>
      <vt:lpstr>Calibri</vt:lpstr>
      <vt:lpstr>Arial</vt:lpstr>
      <vt:lpstr>IITR_PPT_Template</vt:lpstr>
      <vt:lpstr>Reinforcement Learning based stabilization of liquid surface in ground vehicle payloads </vt:lpstr>
      <vt:lpstr>MOTIVATION</vt:lpstr>
      <vt:lpstr>OBJECTIVE</vt:lpstr>
      <vt:lpstr>METHODOLOGY</vt:lpstr>
      <vt:lpstr>EXPECTED OUTCOME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based stabilization of liquid surface in ground vehicle payloads </dc:title>
  <cp:lastModifiedBy>Keshav Dixit</cp:lastModifiedBy>
  <cp:revision>4</cp:revision>
  <dcterms:modified xsi:type="dcterms:W3CDTF">2021-10-08T11:56:03Z</dcterms:modified>
</cp:coreProperties>
</file>